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80" r:id="rId3"/>
    <p:sldId id="281" r:id="rId4"/>
    <p:sldId id="282" r:id="rId5"/>
    <p:sldId id="268" r:id="rId6"/>
    <p:sldId id="269" r:id="rId7"/>
    <p:sldId id="270" r:id="rId8"/>
    <p:sldId id="271" r:id="rId9"/>
    <p:sldId id="272" r:id="rId10"/>
    <p:sldId id="273" r:id="rId11"/>
    <p:sldId id="257" r:id="rId12"/>
    <p:sldId id="258" r:id="rId13"/>
    <p:sldId id="305" r:id="rId14"/>
    <p:sldId id="263" r:id="rId15"/>
    <p:sldId id="259" r:id="rId16"/>
    <p:sldId id="274" r:id="rId17"/>
    <p:sldId id="260" r:id="rId18"/>
    <p:sldId id="261" r:id="rId19"/>
    <p:sldId id="262" r:id="rId20"/>
    <p:sldId id="276" r:id="rId21"/>
    <p:sldId id="264" r:id="rId22"/>
    <p:sldId id="275" r:id="rId23"/>
    <p:sldId id="277" r:id="rId24"/>
    <p:sldId id="289" r:id="rId25"/>
    <p:sldId id="288" r:id="rId26"/>
    <p:sldId id="279" r:id="rId27"/>
    <p:sldId id="284" r:id="rId28"/>
    <p:sldId id="285" r:id="rId29"/>
    <p:sldId id="286" r:id="rId30"/>
    <p:sldId id="287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283" r:id="rId47"/>
    <p:sldId id="265" r:id="rId48"/>
    <p:sldId id="266" r:id="rId49"/>
    <p:sldId id="267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912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AA13F-3CB1-4186-8475-0C2CE6159AC9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8021E-65CA-48B1-B1E2-8AD803A98A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28E1D-7692-41B3-8FBF-80F759615E1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FA8F-E5C8-4DA5-9309-32AF7AB1FE43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DEB5C-B075-4F00-9897-34A54DAE12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FA8F-E5C8-4DA5-9309-32AF7AB1FE43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DEB5C-B075-4F00-9897-34A54DAE12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FA8F-E5C8-4DA5-9309-32AF7AB1FE43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DEB5C-B075-4F00-9897-34A54DAE12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FA8F-E5C8-4DA5-9309-32AF7AB1FE43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DEB5C-B075-4F00-9897-34A54DAE12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FA8F-E5C8-4DA5-9309-32AF7AB1FE43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DEB5C-B075-4F00-9897-34A54DAE12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FA8F-E5C8-4DA5-9309-32AF7AB1FE43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DEB5C-B075-4F00-9897-34A54DAE12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FA8F-E5C8-4DA5-9309-32AF7AB1FE43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DEB5C-B075-4F00-9897-34A54DAE12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FA8F-E5C8-4DA5-9309-32AF7AB1FE43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DEB5C-B075-4F00-9897-34A54DAE12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FA8F-E5C8-4DA5-9309-32AF7AB1FE43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DEB5C-B075-4F00-9897-34A54DAE12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FA8F-E5C8-4DA5-9309-32AF7AB1FE43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DEB5C-B075-4F00-9897-34A54DAE12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FA8F-E5C8-4DA5-9309-32AF7AB1FE43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DEB5C-B075-4F00-9897-34A54DAE12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AFA8F-E5C8-4DA5-9309-32AF7AB1FE43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DEB5C-B075-4F00-9897-34A54DAE12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Cell Division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Mitosis and Meiosis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av65819_10_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2513" y="512763"/>
            <a:ext cx="7038975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CELL 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A cell divides and produces two identical cells. </a:t>
            </a:r>
            <a:r>
              <a:rPr lang="en-US" dirty="0" smtClean="0"/>
              <a:t> (a </a:t>
            </a:r>
            <a:r>
              <a:rPr lang="en-US" u="sng" dirty="0" smtClean="0"/>
              <a:t>mother cell </a:t>
            </a:r>
            <a:r>
              <a:rPr lang="en-US" dirty="0" smtClean="0"/>
              <a:t>splits in half to make two </a:t>
            </a:r>
            <a:r>
              <a:rPr lang="en-US" u="sng" dirty="0" smtClean="0"/>
              <a:t>daughter cells</a:t>
            </a:r>
            <a:r>
              <a:rPr lang="en-US" b="1" dirty="0" smtClean="0"/>
              <a:t> </a:t>
            </a:r>
            <a:r>
              <a:rPr lang="en-US" dirty="0" smtClean="0"/>
              <a:t>that are </a:t>
            </a:r>
            <a:r>
              <a:rPr lang="en-US" b="1" u="sng" dirty="0" smtClean="0"/>
              <a:t>genetically identical).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CELL 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Mitosis:</a:t>
            </a:r>
            <a:r>
              <a:rPr lang="en-US" dirty="0" smtClean="0"/>
              <a:t>  The process in which the nucleus divides to produces two  identical nuclei.</a:t>
            </a:r>
          </a:p>
          <a:p>
            <a:r>
              <a:rPr lang="en-US" b="1" u="sng" dirty="0" err="1" smtClean="0"/>
              <a:t>Cytokinesis</a:t>
            </a:r>
            <a:r>
              <a:rPr lang="en-US" b="1" u="sng" dirty="0" smtClean="0"/>
              <a:t>: </a:t>
            </a:r>
            <a:r>
              <a:rPr lang="en-US" dirty="0" smtClean="0"/>
              <a:t> The process in which the cytoplasm divides to produces two new cells.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05FB7C-D398-437F-9834-D73BCA674823}" type="slidenum">
              <a:rPr lang="en-US"/>
              <a:pPr/>
              <a:t>13</a:t>
            </a:fld>
            <a:endParaRPr 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33CC"/>
                </a:solidFill>
              </a:rPr>
              <a:t>Eukaryotic Cell Cycle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The eukaryotic cell cycle has 5 main phases: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1. G</a:t>
            </a:r>
            <a:r>
              <a:rPr lang="en-US" baseline="-25000" smtClean="0"/>
              <a:t>1</a:t>
            </a:r>
            <a:r>
              <a:rPr lang="en-US" smtClean="0"/>
              <a:t> (gap phase 1)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2. S (synthesis)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3. G</a:t>
            </a:r>
            <a:r>
              <a:rPr lang="en-US" baseline="-25000" smtClean="0"/>
              <a:t>2</a:t>
            </a:r>
            <a:r>
              <a:rPr lang="en-US" smtClean="0"/>
              <a:t> (gap phase 2)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4. M (mitosis)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5. C (cytokinesis)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The length of a complete cell cycle varies greatly among cell types.</a:t>
            </a:r>
          </a:p>
        </p:txBody>
      </p:sp>
      <p:sp>
        <p:nvSpPr>
          <p:cNvPr id="131076" name="AutoShape 4"/>
          <p:cNvSpPr>
            <a:spLocks/>
          </p:cNvSpPr>
          <p:nvPr/>
        </p:nvSpPr>
        <p:spPr bwMode="auto">
          <a:xfrm>
            <a:off x="4267200" y="2286000"/>
            <a:ext cx="381000" cy="1295400"/>
          </a:xfrm>
          <a:prstGeom prst="rightBrace">
            <a:avLst>
              <a:gd name="adj1" fmla="val 28333"/>
              <a:gd name="adj2" fmla="val 50000"/>
            </a:avLst>
          </a:prstGeom>
          <a:noFill/>
          <a:ln w="444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4795838" y="2620963"/>
            <a:ext cx="2062162" cy="5794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latin typeface="Tahoma" charset="0"/>
              </a:rPr>
              <a:t>interphase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  <p:bldP spid="131076" grpId="0" animBg="1"/>
      <p:bldP spid="13107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Mitosis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Mitosis is divided into 5 phases:</a:t>
            </a:r>
          </a:p>
          <a:p>
            <a:pPr>
              <a:buNone/>
            </a:pPr>
            <a:r>
              <a:rPr lang="en-US" dirty="0" smtClean="0"/>
              <a:t>1. </a:t>
            </a:r>
            <a:r>
              <a:rPr lang="en-US" dirty="0" err="1" smtClean="0"/>
              <a:t>Interphase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2. </a:t>
            </a:r>
            <a:r>
              <a:rPr lang="en-US" dirty="0" smtClean="0"/>
              <a:t>Prophase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3. metaphase</a:t>
            </a:r>
          </a:p>
          <a:p>
            <a:pPr>
              <a:buNone/>
            </a:pPr>
            <a:r>
              <a:rPr lang="en-US" dirty="0" smtClean="0"/>
              <a:t>4. anaphase</a:t>
            </a:r>
          </a:p>
          <a:p>
            <a:pPr>
              <a:buNone/>
            </a:pPr>
            <a:r>
              <a:rPr lang="en-US" dirty="0" smtClean="0"/>
              <a:t>5. </a:t>
            </a:r>
            <a:r>
              <a:rPr lang="en-US" dirty="0" err="1" smtClean="0"/>
              <a:t>telophase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Interphase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dirty="0" err="1" smtClean="0"/>
              <a:t>Interphase</a:t>
            </a:r>
            <a:r>
              <a:rPr lang="en-US" dirty="0" smtClean="0"/>
              <a:t> is composed of:</a:t>
            </a:r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G</a:t>
            </a:r>
            <a:r>
              <a:rPr lang="en-US" baseline="-25000" dirty="0" smtClean="0"/>
              <a:t>1</a:t>
            </a:r>
            <a:r>
              <a:rPr lang="en-US" dirty="0" smtClean="0"/>
              <a:t> (gap phase 1) – time of cell growth</a:t>
            </a:r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S phase – synthesis of DNA (DNA replication)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	- 2 sister </a:t>
            </a:r>
            <a:r>
              <a:rPr lang="en-US" dirty="0" err="1" smtClean="0"/>
              <a:t>chromatids</a:t>
            </a:r>
            <a:r>
              <a:rPr lang="en-US" dirty="0" smtClean="0"/>
              <a:t> are produced</a:t>
            </a:r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G</a:t>
            </a:r>
            <a:r>
              <a:rPr lang="en-US" baseline="-25000" dirty="0" smtClean="0"/>
              <a:t>2</a:t>
            </a:r>
            <a:r>
              <a:rPr lang="en-US" dirty="0" smtClean="0"/>
              <a:t> (gap phase 2) – chromosomes condense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Interphase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Following S phase, the sister </a:t>
            </a:r>
            <a:r>
              <a:rPr lang="en-US" dirty="0" err="1" smtClean="0"/>
              <a:t>chromatids</a:t>
            </a:r>
            <a:r>
              <a:rPr lang="en-US" dirty="0" smtClean="0"/>
              <a:t> appear to share a </a:t>
            </a:r>
            <a:r>
              <a:rPr lang="en-US" dirty="0" err="1" smtClean="0"/>
              <a:t>centromere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In fact, the </a:t>
            </a:r>
            <a:r>
              <a:rPr lang="en-US" dirty="0" err="1" smtClean="0"/>
              <a:t>centromere</a:t>
            </a:r>
            <a:r>
              <a:rPr lang="en-US" dirty="0" smtClean="0"/>
              <a:t> has been replicated but the 2 </a:t>
            </a:r>
            <a:r>
              <a:rPr lang="en-US" dirty="0" err="1" smtClean="0"/>
              <a:t>centromeres</a:t>
            </a:r>
            <a:r>
              <a:rPr lang="en-US" dirty="0" smtClean="0"/>
              <a:t> are held together by </a:t>
            </a:r>
            <a:r>
              <a:rPr lang="en-US" dirty="0" err="1" smtClean="0"/>
              <a:t>cohesin</a:t>
            </a:r>
            <a:r>
              <a:rPr lang="en-US" dirty="0" smtClean="0"/>
              <a:t> proteins.</a:t>
            </a:r>
          </a:p>
          <a:p>
            <a:pPr>
              <a:buNone/>
            </a:pPr>
            <a:r>
              <a:rPr lang="en-US" dirty="0" smtClean="0"/>
              <a:t>Proteins of the </a:t>
            </a:r>
            <a:r>
              <a:rPr lang="en-US" dirty="0" err="1" smtClean="0"/>
              <a:t>kinetochore</a:t>
            </a:r>
            <a:r>
              <a:rPr lang="en-US" dirty="0" smtClean="0"/>
              <a:t> are attached to the </a:t>
            </a:r>
            <a:r>
              <a:rPr lang="en-US" dirty="0" err="1" smtClean="0"/>
              <a:t>centromere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Microtubules attach to the </a:t>
            </a:r>
            <a:r>
              <a:rPr lang="en-US" dirty="0" err="1" smtClean="0"/>
              <a:t>kinetochore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53400" cy="1112838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Interphase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1. </a:t>
            </a:r>
            <a:r>
              <a:rPr lang="en-US" b="1" u="sng" dirty="0" err="1" smtClean="0"/>
              <a:t>Interphase</a:t>
            </a:r>
            <a:r>
              <a:rPr lang="en-US" b="1" u="sng" dirty="0" smtClean="0"/>
              <a:t>: </a:t>
            </a:r>
            <a:r>
              <a:rPr lang="en-US" dirty="0" smtClean="0"/>
              <a:t> The period between cell division.  (can be a long time). </a:t>
            </a:r>
          </a:p>
          <a:p>
            <a:r>
              <a:rPr lang="en-US" dirty="0" smtClean="0"/>
              <a:t>The nucleus is active in producing messenger RNA.  Proteins are made, and DNA is copied.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Mitosis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2</a:t>
            </a:r>
            <a:r>
              <a:rPr lang="en-US" b="1" u="sng" dirty="0" smtClean="0"/>
              <a:t>. </a:t>
            </a:r>
            <a:r>
              <a:rPr lang="en-US" b="1" u="sng" dirty="0" smtClean="0"/>
              <a:t>Prophase:</a:t>
            </a:r>
            <a:r>
              <a:rPr lang="en-US" dirty="0" smtClean="0"/>
              <a:t>  Nuclear envelope disappears.  chromosomes become visible.  </a:t>
            </a:r>
            <a:r>
              <a:rPr lang="en-US" dirty="0" err="1" smtClean="0"/>
              <a:t>Centrioles</a:t>
            </a:r>
            <a:r>
              <a:rPr lang="en-US" dirty="0" smtClean="0"/>
              <a:t> move to opposites sides of the cell and form spindles (threads).  Chromosomes replicate to form two </a:t>
            </a:r>
            <a:r>
              <a:rPr lang="en-US" dirty="0" err="1" smtClean="0"/>
              <a:t>chormatids</a:t>
            </a:r>
            <a:r>
              <a:rPr lang="en-US" dirty="0" smtClean="0"/>
              <a:t> connected in the middle by </a:t>
            </a:r>
            <a:r>
              <a:rPr lang="en-US" dirty="0" err="1" smtClean="0"/>
              <a:t>centromere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Prophase</a:t>
            </a:r>
            <a:endParaRPr lang="en-US" dirty="0"/>
          </a:p>
        </p:txBody>
      </p:sp>
      <p:pic>
        <p:nvPicPr>
          <p:cNvPr id="4" name="Picture 6" descr="rav65819_10_11b_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47800"/>
            <a:ext cx="6629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Cell Growth and Division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Cells can grow at astonishing rates.</a:t>
            </a:r>
          </a:p>
          <a:p>
            <a:r>
              <a:rPr lang="en-US" dirty="0" smtClean="0"/>
              <a:t>Some cells, like E-coli, can double their volume in 30 minutes and divide in 30 minutes</a:t>
            </a:r>
          </a:p>
          <a:p>
            <a:r>
              <a:rPr lang="en-US" dirty="0" smtClean="0"/>
              <a:t>Ideal conditions of cell growth can never be maintained for very long.</a:t>
            </a:r>
          </a:p>
          <a:p>
            <a:r>
              <a:rPr lang="en-US" i="1" dirty="0" smtClean="0"/>
              <a:t>*Cells grow until they come into contact with other cells.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3</a:t>
            </a:r>
            <a:r>
              <a:rPr lang="en-US" b="1" dirty="0" smtClean="0"/>
              <a:t>.</a:t>
            </a:r>
            <a:r>
              <a:rPr lang="en-US" dirty="0" smtClean="0"/>
              <a:t>  </a:t>
            </a:r>
            <a:r>
              <a:rPr lang="en-US" b="1" u="sng" dirty="0" smtClean="0"/>
              <a:t>Metaphase:</a:t>
            </a:r>
            <a:r>
              <a:rPr lang="en-US" dirty="0" smtClean="0"/>
              <a:t>  </a:t>
            </a:r>
            <a:r>
              <a:rPr lang="en-US" dirty="0" err="1" smtClean="0"/>
              <a:t>chromososmes</a:t>
            </a:r>
            <a:r>
              <a:rPr lang="en-US" dirty="0" smtClean="0"/>
              <a:t> line up in the middle of the cell.  the spindles from the </a:t>
            </a:r>
            <a:r>
              <a:rPr lang="en-US" dirty="0" err="1" smtClean="0"/>
              <a:t>centrioles</a:t>
            </a:r>
            <a:r>
              <a:rPr lang="en-US" dirty="0" smtClean="0"/>
              <a:t> connect to the </a:t>
            </a:r>
            <a:r>
              <a:rPr lang="en-US" dirty="0" err="1" smtClean="0"/>
              <a:t>centromeres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rav65819_10_11d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6913" y="388938"/>
            <a:ext cx="5210175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av65819_10_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1175" y="325438"/>
            <a:ext cx="5581650" cy="620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2209800"/>
          </a:xfrm>
        </p:spPr>
        <p:txBody>
          <a:bodyPr/>
          <a:lstStyle/>
          <a:p>
            <a:r>
              <a:rPr lang="en-US" b="1" dirty="0" smtClean="0"/>
              <a:t>3</a:t>
            </a:r>
            <a:r>
              <a:rPr lang="en-US" b="1" dirty="0" smtClean="0"/>
              <a:t>.</a:t>
            </a:r>
            <a:r>
              <a:rPr lang="en-US" dirty="0" smtClean="0"/>
              <a:t>  </a:t>
            </a:r>
            <a:r>
              <a:rPr lang="en-US" b="1" u="sng" dirty="0" smtClean="0"/>
              <a:t>Metaphase:</a:t>
            </a:r>
            <a:r>
              <a:rPr lang="en-US" dirty="0" smtClean="0"/>
              <a:t>  </a:t>
            </a:r>
            <a:r>
              <a:rPr lang="en-US" dirty="0" err="1" smtClean="0"/>
              <a:t>chromososmes</a:t>
            </a:r>
            <a:r>
              <a:rPr lang="en-US" dirty="0" smtClean="0"/>
              <a:t> line up in the middle of the cell.  the spindles from the </a:t>
            </a:r>
            <a:r>
              <a:rPr lang="en-US" dirty="0" err="1" smtClean="0"/>
              <a:t>centrioles</a:t>
            </a:r>
            <a:r>
              <a:rPr lang="en-US" dirty="0" smtClean="0"/>
              <a:t> connect to the </a:t>
            </a:r>
            <a:r>
              <a:rPr lang="en-US" dirty="0" err="1" smtClean="0"/>
              <a:t>centromeres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6" descr="rav65819_10_11e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209799"/>
            <a:ext cx="426720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629400"/>
          </a:xfrm>
        </p:spPr>
        <p:txBody>
          <a:bodyPr/>
          <a:lstStyle/>
          <a:p>
            <a:r>
              <a:rPr lang="en-US" b="1" dirty="0" smtClean="0"/>
              <a:t>4</a:t>
            </a:r>
            <a:r>
              <a:rPr lang="en-US" b="1" dirty="0" smtClean="0"/>
              <a:t>.</a:t>
            </a:r>
            <a:r>
              <a:rPr lang="en-US" dirty="0" smtClean="0"/>
              <a:t>  </a:t>
            </a:r>
            <a:r>
              <a:rPr lang="en-US" b="1" u="sng" dirty="0" smtClean="0"/>
              <a:t>Anaphase:</a:t>
            </a:r>
            <a:r>
              <a:rPr lang="en-US" dirty="0" smtClean="0"/>
              <a:t>  the two </a:t>
            </a:r>
            <a:r>
              <a:rPr lang="en-US" dirty="0" err="1" smtClean="0"/>
              <a:t>chromatids</a:t>
            </a:r>
            <a:r>
              <a:rPr lang="en-US" dirty="0" smtClean="0"/>
              <a:t> are pulled apart to opposites sides of the cell by the spindles.  (once the </a:t>
            </a:r>
            <a:r>
              <a:rPr lang="en-US" dirty="0" err="1" smtClean="0"/>
              <a:t>chromatids</a:t>
            </a:r>
            <a:r>
              <a:rPr lang="en-US" dirty="0" smtClean="0"/>
              <a:t> are pulled apart, they are called chromosomes).</a:t>
            </a:r>
            <a:endParaRPr lang="en-US" dirty="0"/>
          </a:p>
        </p:txBody>
      </p:sp>
      <p:pic>
        <p:nvPicPr>
          <p:cNvPr id="4" name="Picture 6" descr="rav65819_10_11e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209799"/>
            <a:ext cx="426720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r>
              <a:rPr lang="en-US" b="1" u="sng" dirty="0" smtClean="0"/>
              <a:t>5</a:t>
            </a:r>
            <a:r>
              <a:rPr lang="en-US" b="1" u="sng" dirty="0" smtClean="0"/>
              <a:t>.  </a:t>
            </a:r>
            <a:r>
              <a:rPr lang="en-US" b="1" u="sng" dirty="0" err="1" smtClean="0"/>
              <a:t>Telephase</a:t>
            </a:r>
            <a:r>
              <a:rPr lang="en-US" b="1" u="sng" dirty="0" smtClean="0"/>
              <a:t>:</a:t>
            </a:r>
            <a:r>
              <a:rPr lang="en-US" dirty="0" smtClean="0"/>
              <a:t>  The final phase of mitosis.  The chromosomes located at both sides of the cell uncoil and nuclear envelope reforms.</a:t>
            </a:r>
          </a:p>
          <a:p>
            <a:endParaRPr lang="en-US" dirty="0"/>
          </a:p>
        </p:txBody>
      </p:sp>
      <p:pic>
        <p:nvPicPr>
          <p:cNvPr id="4" name="Picture 6" descr="rav65819_10_11f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3263" y="1447799"/>
            <a:ext cx="5194300" cy="509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err="1" smtClean="0"/>
              <a:t>Cytokinesis</a:t>
            </a:r>
            <a:r>
              <a:rPr lang="en-US" b="1" u="sng" dirty="0" smtClean="0"/>
              <a:t>:</a:t>
            </a:r>
            <a:br>
              <a:rPr lang="en-US" b="1" u="sng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the genetic material is divided in two (mitosis), the cell (Cytoplasm) now splits into two daughter cells. </a:t>
            </a:r>
          </a:p>
          <a:p>
            <a:r>
              <a:rPr lang="en-US" dirty="0" smtClean="0"/>
              <a:t>In animals:;  The cell membrane pinches in the middle to form two new cells.</a:t>
            </a:r>
          </a:p>
          <a:p>
            <a:r>
              <a:rPr lang="en-US" dirty="0" smtClean="0"/>
              <a:t>In plants:  A cell plates forms in the middle of the cell.  A cell wall will form at the cell plate to form two new cells.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Chromosomes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 smtClean="0"/>
              <a:t>Chromosomes</a:t>
            </a:r>
            <a:r>
              <a:rPr lang="en-US" dirty="0" smtClean="0"/>
              <a:t> = Structures that contain genetic information.</a:t>
            </a:r>
          </a:p>
          <a:p>
            <a:r>
              <a:rPr lang="en-US" dirty="0" smtClean="0"/>
              <a:t>- Means colored body because when dye is added the Chromosomes pick up the color so we can see them. </a:t>
            </a:r>
          </a:p>
          <a:p>
            <a:r>
              <a:rPr lang="en-US" dirty="0" smtClean="0"/>
              <a:t>- Made of material called </a:t>
            </a:r>
            <a:r>
              <a:rPr lang="en-US" u="sng" dirty="0" smtClean="0"/>
              <a:t>Chromatin</a:t>
            </a:r>
            <a:r>
              <a:rPr lang="en-US" dirty="0" smtClean="0"/>
              <a:t> which is made up of DNA and Protein.</a:t>
            </a:r>
          </a:p>
          <a:p>
            <a:r>
              <a:rPr lang="en-US" dirty="0" smtClean="0"/>
              <a:t>- Humans contain </a:t>
            </a:r>
            <a:r>
              <a:rPr lang="en-US" u="sng" dirty="0" smtClean="0"/>
              <a:t>46 chromosomes</a:t>
            </a:r>
            <a:r>
              <a:rPr lang="en-US" dirty="0" smtClean="0"/>
              <a:t> - 23 from each parent.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Chromosomes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Made up of </a:t>
            </a:r>
            <a:r>
              <a:rPr lang="en-US" u="sng" dirty="0" smtClean="0"/>
              <a:t>two</a:t>
            </a:r>
            <a:r>
              <a:rPr lang="en-US" dirty="0" smtClean="0"/>
              <a:t> </a:t>
            </a:r>
            <a:r>
              <a:rPr lang="en-US" dirty="0" err="1" smtClean="0"/>
              <a:t>Chromatids</a:t>
            </a:r>
            <a:r>
              <a:rPr lang="en-US" dirty="0" smtClean="0"/>
              <a:t>. these are the large thread structures. Each Chromosome has 2.</a:t>
            </a:r>
          </a:p>
          <a:p>
            <a:r>
              <a:rPr lang="en-US" dirty="0" smtClean="0"/>
              <a:t>	The </a:t>
            </a:r>
            <a:r>
              <a:rPr lang="en-US" dirty="0" err="1" smtClean="0"/>
              <a:t>Chromatids</a:t>
            </a:r>
            <a:r>
              <a:rPr lang="en-US" dirty="0" smtClean="0"/>
              <a:t> are attached at an area called the </a:t>
            </a:r>
            <a:r>
              <a:rPr lang="en-US" u="sng" dirty="0" err="1" smtClean="0"/>
              <a:t>Centromere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33CC"/>
                </a:solidFill>
              </a:rPr>
              <a:t>Sexual Reproduction</a:t>
            </a:r>
            <a:br>
              <a:rPr lang="en-US" dirty="0" smtClean="0">
                <a:solidFill>
                  <a:srgbClr val="3333CC"/>
                </a:solidFill>
              </a:rPr>
            </a:br>
            <a:r>
              <a:rPr lang="en-US" dirty="0" smtClean="0">
                <a:solidFill>
                  <a:srgbClr val="3333CC"/>
                </a:solidFill>
              </a:rPr>
              <a:t>and Meiosis</a:t>
            </a:r>
            <a:endParaRPr lang="en-US" dirty="0"/>
          </a:p>
        </p:txBody>
      </p:sp>
      <p:pic>
        <p:nvPicPr>
          <p:cNvPr id="4" name="Picture 8" descr="telophase_2_up_c_ph_4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447800"/>
            <a:ext cx="57912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Cell Growth and 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 Division can be turned </a:t>
            </a:r>
            <a:r>
              <a:rPr lang="en-US" i="1" dirty="0" smtClean="0"/>
              <a:t>off</a:t>
            </a:r>
            <a:r>
              <a:rPr lang="en-US" dirty="0" smtClean="0"/>
              <a:t> and </a:t>
            </a:r>
            <a:r>
              <a:rPr lang="en-US" i="1" dirty="0" smtClean="0"/>
              <a:t>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Turns </a:t>
            </a:r>
            <a:r>
              <a:rPr lang="en-US" i="1" dirty="0" smtClean="0"/>
              <a:t>on</a:t>
            </a:r>
            <a:r>
              <a:rPr lang="en-US" dirty="0" smtClean="0"/>
              <a:t> when we have an injury, cut or bone break.</a:t>
            </a:r>
          </a:p>
          <a:p>
            <a:r>
              <a:rPr lang="en-US" dirty="0" smtClean="0"/>
              <a:t>Cells at edge of injury grow fast - growth slows down as the injury becomes healed.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054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57200"/>
            <a:ext cx="7010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816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CC"/>
                </a:solidFill>
              </a:rPr>
              <a:t>The Process of Meiosis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Prophase I:</a:t>
            </a:r>
          </a:p>
          <a:p>
            <a:pPr>
              <a:buNone/>
            </a:pPr>
            <a:r>
              <a:rPr lang="en-US" dirty="0" smtClean="0"/>
              <a:t>-chromosomes coil tighter</a:t>
            </a:r>
          </a:p>
          <a:p>
            <a:pPr>
              <a:buNone/>
            </a:pPr>
            <a:r>
              <a:rPr lang="en-US" dirty="0" smtClean="0"/>
              <a:t>-nuclear envelope dissolves</a:t>
            </a:r>
          </a:p>
          <a:p>
            <a:pPr>
              <a:buNone/>
            </a:pPr>
            <a:r>
              <a:rPr lang="en-US" dirty="0" smtClean="0"/>
              <a:t>-homologues become closely associated in </a:t>
            </a:r>
            <a:r>
              <a:rPr lang="en-US" dirty="0" err="1" smtClean="0"/>
              <a:t>synapsis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-crossing over occurs between non-sister </a:t>
            </a:r>
            <a:r>
              <a:rPr lang="en-US" dirty="0" err="1" smtClean="0"/>
              <a:t>chromatids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results_crossing_c_la_4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4000"/>
            <a:ext cx="7239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av65819_11_08part1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38138"/>
            <a:ext cx="1828800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CC"/>
                </a:solidFill>
              </a:rPr>
              <a:t>The Process of Meiosis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dirty="0" smtClean="0"/>
              <a:t>Metaphase I: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-terminal </a:t>
            </a:r>
            <a:r>
              <a:rPr lang="en-US" dirty="0" err="1" smtClean="0"/>
              <a:t>chiasmata</a:t>
            </a:r>
            <a:r>
              <a:rPr lang="en-US" dirty="0" smtClean="0"/>
              <a:t> hold homologues together following crossing over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-microtubules from opposite poles attach to each </a:t>
            </a:r>
            <a:r>
              <a:rPr lang="en-US" i="1" dirty="0" smtClean="0"/>
              <a:t>homologue</a:t>
            </a:r>
            <a:r>
              <a:rPr lang="en-US" dirty="0" smtClean="0"/>
              <a:t>, not each sister </a:t>
            </a:r>
            <a:r>
              <a:rPr lang="en-US" dirty="0" err="1" smtClean="0"/>
              <a:t>chromatid</a:t>
            </a:r>
            <a:endParaRPr lang="en-US" dirty="0" smtClean="0"/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-homologues are aligned at the metaphase plate side-by-side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-the orientation of each pair of homologues on the spindle is random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random_orientation_c_la_4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98475"/>
            <a:ext cx="7315200" cy="586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CC"/>
                </a:solidFill>
              </a:rPr>
              <a:t>The Process of Meiosis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Anaphase I:</a:t>
            </a:r>
          </a:p>
          <a:p>
            <a:pPr>
              <a:buNone/>
            </a:pPr>
            <a:r>
              <a:rPr lang="en-US" dirty="0" smtClean="0"/>
              <a:t>-microtubules of the spindle shorten</a:t>
            </a:r>
          </a:p>
          <a:p>
            <a:pPr>
              <a:buNone/>
            </a:pPr>
            <a:r>
              <a:rPr lang="en-US" dirty="0" smtClean="0"/>
              <a:t>-homologues are separated from each other</a:t>
            </a:r>
          </a:p>
          <a:p>
            <a:pPr>
              <a:buNone/>
            </a:pPr>
            <a:r>
              <a:rPr lang="en-US" dirty="0" smtClean="0"/>
              <a:t>-sister </a:t>
            </a:r>
            <a:r>
              <a:rPr lang="en-US" dirty="0" err="1" smtClean="0"/>
              <a:t>chromatids</a:t>
            </a:r>
            <a:r>
              <a:rPr lang="en-US" dirty="0" smtClean="0"/>
              <a:t> remain attached to each other at their </a:t>
            </a:r>
            <a:r>
              <a:rPr lang="en-US" dirty="0" err="1" smtClean="0"/>
              <a:t>centromeres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av65819_11_08part1c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3775" y="223838"/>
            <a:ext cx="2074863" cy="641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CC"/>
                </a:solidFill>
              </a:rPr>
              <a:t>The Process of Meiosis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Telophase</a:t>
            </a:r>
            <a:r>
              <a:rPr lang="en-US" dirty="0" smtClean="0"/>
              <a:t> I:</a:t>
            </a:r>
          </a:p>
          <a:p>
            <a:pPr>
              <a:buNone/>
            </a:pPr>
            <a:r>
              <a:rPr lang="en-US" dirty="0" smtClean="0"/>
              <a:t>-nuclear envelopes form around each set of chromosomes</a:t>
            </a:r>
          </a:p>
          <a:p>
            <a:pPr>
              <a:buNone/>
            </a:pPr>
            <a:r>
              <a:rPr lang="en-US" dirty="0" smtClean="0"/>
              <a:t>-each new nucleus is now haploid</a:t>
            </a:r>
          </a:p>
          <a:p>
            <a:pPr>
              <a:buNone/>
            </a:pPr>
            <a:r>
              <a:rPr lang="en-US" dirty="0" smtClean="0"/>
              <a:t>-sister </a:t>
            </a:r>
            <a:r>
              <a:rPr lang="en-US" dirty="0" err="1" smtClean="0"/>
              <a:t>chromatids</a:t>
            </a:r>
            <a:r>
              <a:rPr lang="en-US" dirty="0" smtClean="0"/>
              <a:t> are no longer identical because of crossing over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av65819_11_08part1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5513" y="223838"/>
            <a:ext cx="2211387" cy="641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Cell Growth and 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cells divide and grow very rapidly and some rarely divide.</a:t>
            </a:r>
          </a:p>
          <a:p>
            <a:r>
              <a:rPr lang="en-US" dirty="0" smtClean="0"/>
              <a:t>	Skin cells &amp; cells of the Digestive Tract grow and divide throughout our life.</a:t>
            </a:r>
          </a:p>
          <a:p>
            <a:r>
              <a:rPr lang="en-US" dirty="0" smtClean="0"/>
              <a:t>	Cells of our Heart and Nervous System will do this only rarely.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dirty="0" smtClean="0"/>
              <a:t>Meiosis II resembles a mitotic division: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-prophase II: nuclear envelopes dissolve and spindle apparatus forms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-metaphase II: chromosomes align on metaphase plate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-anaphase II: sister </a:t>
            </a:r>
            <a:r>
              <a:rPr lang="en-US" dirty="0" err="1" smtClean="0"/>
              <a:t>chromatids</a:t>
            </a:r>
            <a:r>
              <a:rPr lang="en-US" dirty="0" smtClean="0"/>
              <a:t> are separated from each other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-</a:t>
            </a:r>
            <a:r>
              <a:rPr lang="en-US" dirty="0" err="1" smtClean="0"/>
              <a:t>telophase</a:t>
            </a:r>
            <a:r>
              <a:rPr lang="en-US" dirty="0" smtClean="0"/>
              <a:t> II: nuclear envelope re-forms; </a:t>
            </a:r>
            <a:r>
              <a:rPr lang="en-US" dirty="0" err="1" smtClean="0"/>
              <a:t>cytokinesis</a:t>
            </a:r>
            <a:r>
              <a:rPr lang="en-US" smtClean="0"/>
              <a:t> follows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dirty="0" smtClean="0"/>
              <a:t>Meiosis is a form of cell division that leads to the production of </a:t>
            </a:r>
            <a:r>
              <a:rPr lang="en-US" b="1" dirty="0" smtClean="0">
                <a:solidFill>
                  <a:srgbClr val="FF0000"/>
                </a:solidFill>
              </a:rPr>
              <a:t>gametes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gametes</a:t>
            </a:r>
            <a:r>
              <a:rPr lang="en-US" dirty="0" smtClean="0"/>
              <a:t>: egg cells and sperm cells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-contain half the number of chromosomes of an adult body cell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Adult body cells (</a:t>
            </a:r>
            <a:r>
              <a:rPr lang="en-US" b="1" dirty="0" smtClean="0">
                <a:solidFill>
                  <a:srgbClr val="FF0000"/>
                </a:solidFill>
              </a:rPr>
              <a:t>somatic cells</a:t>
            </a:r>
            <a:r>
              <a:rPr lang="en-US" dirty="0" smtClean="0"/>
              <a:t>) are </a:t>
            </a:r>
            <a:r>
              <a:rPr lang="en-US" b="1" dirty="0" smtClean="0">
                <a:solidFill>
                  <a:srgbClr val="FF0000"/>
                </a:solidFill>
              </a:rPr>
              <a:t>diploid</a:t>
            </a:r>
            <a:r>
              <a:rPr lang="en-US" dirty="0" smtClean="0"/>
              <a:t>, containing 2 sets of chromosomes.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Gametes are </a:t>
            </a:r>
            <a:r>
              <a:rPr lang="en-US" b="1" dirty="0" smtClean="0">
                <a:solidFill>
                  <a:srgbClr val="FF0000"/>
                </a:solidFill>
              </a:rPr>
              <a:t>haploid</a:t>
            </a:r>
            <a:r>
              <a:rPr lang="en-US" dirty="0" smtClean="0"/>
              <a:t>, containing only 1 set of chromosomes.</a:t>
            </a:r>
            <a:endParaRPr lang="en-US" b="1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av65819_11_0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81000"/>
            <a:ext cx="3016250" cy="617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Sexual reproduction</a:t>
            </a:r>
            <a:r>
              <a:rPr lang="en-US" dirty="0" smtClean="0"/>
              <a:t> includes the fusion of gametes (</a:t>
            </a:r>
            <a:r>
              <a:rPr lang="en-US" b="1" dirty="0" smtClean="0">
                <a:solidFill>
                  <a:srgbClr val="FF0000"/>
                </a:solidFill>
              </a:rPr>
              <a:t>fertilization</a:t>
            </a:r>
            <a:r>
              <a:rPr lang="en-US" dirty="0" smtClean="0"/>
              <a:t>) to produce a diploid </a:t>
            </a:r>
            <a:r>
              <a:rPr lang="en-US" b="1" dirty="0" smtClean="0">
                <a:solidFill>
                  <a:srgbClr val="FF0000"/>
                </a:solidFill>
              </a:rPr>
              <a:t>zygote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Life cycles of sexually reproducing organisms involve the alternation of haploid and diploid stages.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Some life cycles include longer diploid phases, some include longer haploid phases.</a:t>
            </a:r>
            <a:endParaRPr lang="en-US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IPLOI_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"/>
            <a:ext cx="8001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lgae_fungi_c_la_4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087438"/>
            <a:ext cx="6019800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Uncontrolled Cell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Cancer </a:t>
            </a:r>
            <a:r>
              <a:rPr lang="en-US" dirty="0" smtClean="0"/>
              <a:t>is caused by uncontrolled cell growth.</a:t>
            </a:r>
          </a:p>
          <a:p>
            <a:r>
              <a:rPr lang="en-US" dirty="0" smtClean="0"/>
              <a:t>The cell growth is controlled by DNA.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DNA is changed by viruses </a:t>
            </a:r>
            <a:r>
              <a:rPr lang="en-US" dirty="0" smtClean="0"/>
              <a:t>in many cases, causing the cell's chromosomes to be changed, altering their normal functions.</a:t>
            </a:r>
          </a:p>
          <a:p>
            <a:r>
              <a:rPr lang="en-US" dirty="0" smtClean="0"/>
              <a:t>- These cells do not stop dividing when they come in contact with each other.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Bacterial Cell 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dirty="0" smtClean="0"/>
              <a:t>Bacteria divide by </a:t>
            </a:r>
            <a:r>
              <a:rPr lang="en-US" b="1" dirty="0" smtClean="0">
                <a:solidFill>
                  <a:srgbClr val="FF0000"/>
                </a:solidFill>
              </a:rPr>
              <a:t>binary fission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-the single, circular bacterial chromosome is replicated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-replication begins at the origin of replication and proceeds </a:t>
            </a:r>
            <a:r>
              <a:rPr lang="en-US" dirty="0" err="1" smtClean="0"/>
              <a:t>bidirectionally</a:t>
            </a:r>
            <a:endParaRPr lang="en-US" dirty="0" smtClean="0"/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-new chromosomes are partitioned to opposite ends of the cell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-a </a:t>
            </a:r>
            <a:r>
              <a:rPr lang="en-US" b="1" dirty="0" smtClean="0">
                <a:solidFill>
                  <a:srgbClr val="FF0000"/>
                </a:solidFill>
              </a:rPr>
              <a:t>septum</a:t>
            </a:r>
            <a:r>
              <a:rPr lang="en-US" dirty="0" smtClean="0"/>
              <a:t> forms to divide the cell into 2 cells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av65819_10_01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233363"/>
            <a:ext cx="4029075" cy="638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v65819_10_01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4113" y="933450"/>
            <a:ext cx="6835775" cy="498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Eukaryotic Chromosomes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Eukaryotic chromosomes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/>
              <a:t>–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-linear </a:t>
            </a:r>
            <a:r>
              <a:rPr lang="en-US" dirty="0" err="1" smtClean="0"/>
              <a:t>chromsomes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-every species has a different number of chromosomes</a:t>
            </a:r>
          </a:p>
          <a:p>
            <a:pPr>
              <a:buNone/>
            </a:pPr>
            <a:r>
              <a:rPr lang="en-US" dirty="0" smtClean="0"/>
              <a:t>-composed of </a:t>
            </a:r>
            <a:r>
              <a:rPr lang="en-US" b="1" dirty="0" smtClean="0">
                <a:solidFill>
                  <a:srgbClr val="FF0000"/>
                </a:solidFill>
              </a:rPr>
              <a:t>chromatin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– a complex of DNA and proteins</a:t>
            </a:r>
          </a:p>
          <a:p>
            <a:pPr>
              <a:buNone/>
            </a:pPr>
            <a:r>
              <a:rPr lang="en-US" dirty="0" smtClean="0"/>
              <a:t>	-</a:t>
            </a:r>
            <a:r>
              <a:rPr lang="en-US" b="1" dirty="0" smtClean="0">
                <a:solidFill>
                  <a:srgbClr val="FF0000"/>
                </a:solidFill>
              </a:rPr>
              <a:t>heterochromatin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– not expressed</a:t>
            </a:r>
          </a:p>
          <a:p>
            <a:pPr>
              <a:buNone/>
            </a:pPr>
            <a:r>
              <a:rPr lang="en-US" dirty="0" smtClean="0"/>
              <a:t>	-</a:t>
            </a:r>
            <a:r>
              <a:rPr lang="en-US" b="1" dirty="0" err="1" smtClean="0">
                <a:solidFill>
                  <a:srgbClr val="FF0000"/>
                </a:solidFill>
              </a:rPr>
              <a:t>euchromatin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–</a:t>
            </a:r>
            <a:r>
              <a:rPr lang="en-US" b="1" dirty="0" smtClean="0"/>
              <a:t> </a:t>
            </a:r>
            <a:r>
              <a:rPr lang="en-US" dirty="0" smtClean="0"/>
              <a:t>expressed regions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Eukaryotic Chromosomes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Chromosomes are very long and must be condensed to fit within the nucleus.</a:t>
            </a:r>
          </a:p>
          <a:p>
            <a:pPr>
              <a:buNone/>
            </a:pPr>
            <a:r>
              <a:rPr lang="en-US" dirty="0" smtClean="0"/>
              <a:t>-</a:t>
            </a:r>
            <a:r>
              <a:rPr lang="en-US" b="1" dirty="0" err="1" smtClean="0">
                <a:solidFill>
                  <a:srgbClr val="FF0000"/>
                </a:solidFill>
              </a:rPr>
              <a:t>nucleosome</a:t>
            </a:r>
            <a:r>
              <a:rPr lang="en-US" dirty="0" smtClean="0"/>
              <a:t> – DNA wrapped around a core of 8 </a:t>
            </a:r>
            <a:r>
              <a:rPr lang="en-US" b="1" dirty="0" err="1" smtClean="0">
                <a:solidFill>
                  <a:srgbClr val="FF0000"/>
                </a:solidFill>
              </a:rPr>
              <a:t>histone</a:t>
            </a:r>
            <a:r>
              <a:rPr lang="en-US" b="1" dirty="0" smtClean="0">
                <a:solidFill>
                  <a:srgbClr val="FF0000"/>
                </a:solidFill>
              </a:rPr>
              <a:t> proteins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/>
              <a:t>-</a:t>
            </a:r>
            <a:r>
              <a:rPr lang="en-US" dirty="0" err="1" smtClean="0"/>
              <a:t>nucleosomes</a:t>
            </a:r>
            <a:r>
              <a:rPr lang="en-US" dirty="0" smtClean="0"/>
              <a:t> are spaced 200 nucleotides apart along the DNA</a:t>
            </a:r>
          </a:p>
          <a:p>
            <a:pPr>
              <a:buNone/>
            </a:pPr>
            <a:r>
              <a:rPr lang="en-US" dirty="0" smtClean="0"/>
              <a:t>-further coiling creates the </a:t>
            </a:r>
            <a:r>
              <a:rPr lang="en-US" b="1" dirty="0" smtClean="0">
                <a:solidFill>
                  <a:srgbClr val="FF0000"/>
                </a:solidFill>
              </a:rPr>
              <a:t>30-nm fiber</a:t>
            </a:r>
            <a:r>
              <a:rPr lang="en-US" dirty="0" smtClean="0"/>
              <a:t> or </a:t>
            </a:r>
            <a:r>
              <a:rPr lang="en-US" b="1" dirty="0" smtClean="0">
                <a:solidFill>
                  <a:srgbClr val="FF0000"/>
                </a:solidFill>
              </a:rPr>
              <a:t>solenoid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karyotype</a:t>
            </a:r>
            <a:r>
              <a:rPr lang="en-US" dirty="0" smtClean="0"/>
              <a:t>: the particular array of chromosomes of an organism</a:t>
            </a:r>
            <a:endParaRPr lang="en-US" b="1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av65819_10_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3550" y="352425"/>
            <a:ext cx="5673725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Eukaryotic Chromosomes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dirty="0" smtClean="0"/>
              <a:t>Chromosomes must be replicated before cell division.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-Replicated </a:t>
            </a:r>
            <a:r>
              <a:rPr lang="en-US" dirty="0" err="1" smtClean="0"/>
              <a:t>chromsomes</a:t>
            </a:r>
            <a:r>
              <a:rPr lang="en-US" dirty="0" smtClean="0"/>
              <a:t> are connected to each other at their </a:t>
            </a:r>
            <a:r>
              <a:rPr lang="en-US" b="1" dirty="0" err="1" smtClean="0">
                <a:solidFill>
                  <a:srgbClr val="FF0000"/>
                </a:solidFill>
              </a:rPr>
              <a:t>kinetochores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-</a:t>
            </a:r>
            <a:r>
              <a:rPr lang="en-US" b="1" dirty="0" err="1" smtClean="0">
                <a:solidFill>
                  <a:srgbClr val="FF0000"/>
                </a:solidFill>
              </a:rPr>
              <a:t>cohesin</a:t>
            </a:r>
            <a:r>
              <a:rPr lang="en-US" dirty="0" smtClean="0"/>
              <a:t> – complex of proteins holding replicated chromosomes together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-</a:t>
            </a:r>
            <a:r>
              <a:rPr lang="en-US" b="1" dirty="0" smtClean="0">
                <a:solidFill>
                  <a:srgbClr val="FF0000"/>
                </a:solidFill>
              </a:rPr>
              <a:t>sister </a:t>
            </a:r>
            <a:r>
              <a:rPr lang="en-US" b="1" dirty="0" err="1" smtClean="0">
                <a:solidFill>
                  <a:srgbClr val="FF0000"/>
                </a:solidFill>
              </a:rPr>
              <a:t>chromatids</a:t>
            </a:r>
            <a:r>
              <a:rPr lang="en-US" dirty="0" smtClean="0"/>
              <a:t>: 2 copies of the chromosome within the replicated chromosome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1163</Words>
  <Application>Microsoft Office PowerPoint</Application>
  <PresentationFormat>On-screen Show (4:3)</PresentationFormat>
  <Paragraphs>140</Paragraphs>
  <Slides>49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Cell Division </vt:lpstr>
      <vt:lpstr>Cell Growth and Division </vt:lpstr>
      <vt:lpstr>Cell Growth and Division</vt:lpstr>
      <vt:lpstr>Cell Growth and Division</vt:lpstr>
      <vt:lpstr>Eukaryotic Chromosomes</vt:lpstr>
      <vt:lpstr>Eukaryotic Chromosomes </vt:lpstr>
      <vt:lpstr>Slide 7</vt:lpstr>
      <vt:lpstr>Slide 8</vt:lpstr>
      <vt:lpstr>Eukaryotic Chromosomes</vt:lpstr>
      <vt:lpstr>Slide 10</vt:lpstr>
      <vt:lpstr>CELL DIVISION</vt:lpstr>
      <vt:lpstr>CELL DIVISION</vt:lpstr>
      <vt:lpstr>Eukaryotic Cell Cycle</vt:lpstr>
      <vt:lpstr>Mitosis</vt:lpstr>
      <vt:lpstr>Interphase</vt:lpstr>
      <vt:lpstr>Interphase</vt:lpstr>
      <vt:lpstr>Interphase</vt:lpstr>
      <vt:lpstr>Mitosis</vt:lpstr>
      <vt:lpstr>Prophase</vt:lpstr>
      <vt:lpstr>Metaphase</vt:lpstr>
      <vt:lpstr>Slide 21</vt:lpstr>
      <vt:lpstr>Slide 22</vt:lpstr>
      <vt:lpstr>Slide 23</vt:lpstr>
      <vt:lpstr>Slide 24</vt:lpstr>
      <vt:lpstr>Slide 25</vt:lpstr>
      <vt:lpstr>Cytokinesis: </vt:lpstr>
      <vt:lpstr>Chromosomes</vt:lpstr>
      <vt:lpstr>Chromosomes</vt:lpstr>
      <vt:lpstr>Sexual Reproduction and Meiosis</vt:lpstr>
      <vt:lpstr>Slide 30</vt:lpstr>
      <vt:lpstr>The Process of Meiosis</vt:lpstr>
      <vt:lpstr>Slide 32</vt:lpstr>
      <vt:lpstr>Slide 33</vt:lpstr>
      <vt:lpstr>The Process of Meiosis</vt:lpstr>
      <vt:lpstr>Slide 35</vt:lpstr>
      <vt:lpstr>The Process of Meiosis</vt:lpstr>
      <vt:lpstr>Slide 37</vt:lpstr>
      <vt:lpstr>The Process of Meiosis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Uncontrolled Cell Growth</vt:lpstr>
      <vt:lpstr>Bacterial Cell Division</vt:lpstr>
      <vt:lpstr>Slide 48</vt:lpstr>
      <vt:lpstr>Slide 49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Division </dc:title>
  <dc:creator>Administrator</dc:creator>
  <cp:lastModifiedBy>Administrator</cp:lastModifiedBy>
  <cp:revision>21</cp:revision>
  <dcterms:created xsi:type="dcterms:W3CDTF">2011-01-31T18:42:55Z</dcterms:created>
  <dcterms:modified xsi:type="dcterms:W3CDTF">2012-11-09T16:03:38Z</dcterms:modified>
</cp:coreProperties>
</file>